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7" d="100"/>
          <a:sy n="107" d="100"/>
        </p:scale>
        <p:origin x="-84"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955C0B45-40D4-409F-B45D-9EDE6C6CDABF}" type="datetimeFigureOut">
              <a:rPr lang="en-US" smtClean="0"/>
              <a:t>11/21/2013</a:t>
            </a:fld>
            <a:endParaRPr lang="en-US"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A6B13703-7C30-4444-AAC7-74A40E6F83E9}" type="slidenum">
              <a:rPr lang="en-US" smtClean="0"/>
              <a:t>‹#›</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5C0B45-40D4-409F-B45D-9EDE6C6CDABF}" type="datetimeFigureOut">
              <a:rPr lang="en-US" smtClean="0"/>
              <a:t>11/21/2013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6B13703-7C30-4444-AAC7-74A40E6F83E9}" type="slidenum">
              <a:rPr lang="en-US" smtClean="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5C0B45-40D4-409F-B45D-9EDE6C6CDABF}" type="datetimeFigureOut">
              <a:rPr lang="en-US" smtClean="0"/>
              <a:t>11/21/2013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6B13703-7C30-4444-AAC7-74A40E6F83E9}" type="slidenum">
              <a:rPr lang="en-US" smtClean="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55C0B45-40D4-409F-B45D-9EDE6C6CDABF}" type="datetimeFigureOut">
              <a:rPr lang="en-US" smtClean="0"/>
              <a:t>11/21/2013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6B13703-7C30-4444-AAC7-74A40E6F83E9}" type="slidenum">
              <a:rPr lang="en-US" smtClean="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55C0B45-40D4-409F-B45D-9EDE6C6CDABF}" type="datetimeFigureOut">
              <a:rPr lang="en-US" smtClean="0"/>
              <a:t>11/21/2013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6B13703-7C30-4444-AAC7-74A40E6F83E9}" type="slidenum">
              <a:rPr lang="en-US" smtClean="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955C0B45-40D4-409F-B45D-9EDE6C6CDABF}" type="datetimeFigureOut">
              <a:rPr lang="en-US" smtClean="0"/>
              <a:t>11/21/2013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6B13703-7C30-4444-AAC7-74A40E6F83E9}" type="slidenum">
              <a:rPr lang="en-US" smtClean="0"/>
              <a:t>‹#›</a:t>
            </a:fld>
            <a:endParaRPr lang="en-US" dirty="0"/>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55C0B45-40D4-409F-B45D-9EDE6C6CDABF}" type="datetimeFigureOut">
              <a:rPr lang="en-US" smtClean="0"/>
              <a:t>11/21/2013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6B13703-7C30-4444-AAC7-74A40E6F83E9}" type="slidenum">
              <a:rPr lang="en-US" smtClean="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55C0B45-40D4-409F-B45D-9EDE6C6CDABF}" type="datetimeFigureOut">
              <a:rPr lang="en-US" smtClean="0"/>
              <a:t>11/21/2013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6B13703-7C30-4444-AAC7-74A40E6F83E9}" type="slidenum">
              <a:rPr lang="en-US" smtClean="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5C0B45-40D4-409F-B45D-9EDE6C6CDABF}" type="datetimeFigureOut">
              <a:rPr lang="en-US" smtClean="0"/>
              <a:t>11/21/2013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6B13703-7C30-4444-AAC7-74A40E6F83E9}" type="slidenum">
              <a:rPr lang="en-US" smtClean="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955C0B45-40D4-409F-B45D-9EDE6C6CDABF}" type="datetimeFigureOut">
              <a:rPr lang="en-US" smtClean="0"/>
              <a:t>11/21/2013</a:t>
            </a:fld>
            <a:endParaRPr lang="en-US" dirty="0"/>
          </a:p>
        </p:txBody>
      </p:sp>
      <p:sp>
        <p:nvSpPr>
          <p:cNvPr id="7" name="Slide Number Placeholder 6"/>
          <p:cNvSpPr>
            <a:spLocks noGrp="1"/>
          </p:cNvSpPr>
          <p:nvPr>
            <p:ph type="sldNum" sz="quarter" idx="12"/>
          </p:nvPr>
        </p:nvSpPr>
        <p:spPr/>
        <p:txBody>
          <a:bodyPr/>
          <a:lstStyle/>
          <a:p>
            <a:fld id="{A6B13703-7C30-4444-AAC7-74A40E6F83E9}" type="slidenum">
              <a:rPr lang="en-US" smtClean="0"/>
              <a:t>‹#›</a:t>
            </a:fld>
            <a:endParaRPr lang="en-US" dirty="0"/>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5C0B45-40D4-409F-B45D-9EDE6C6CDABF}" type="datetimeFigureOut">
              <a:rPr lang="en-US" smtClean="0"/>
              <a:t>11/21/2013</a:t>
            </a:fld>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7" name="Slide Number Placeholder 6"/>
          <p:cNvSpPr>
            <a:spLocks noGrp="1"/>
          </p:cNvSpPr>
          <p:nvPr>
            <p:ph type="sldNum" sz="quarter" idx="12"/>
          </p:nvPr>
        </p:nvSpPr>
        <p:spPr/>
        <p:txBody>
          <a:bodyPr/>
          <a:lstStyle/>
          <a:p>
            <a:fld id="{A6B13703-7C30-4444-AAC7-74A40E6F83E9}" type="slidenum">
              <a:rPr lang="en-US" smtClean="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955C0B45-40D4-409F-B45D-9EDE6C6CDABF}" type="datetimeFigureOut">
              <a:rPr lang="en-US" smtClean="0"/>
              <a:t>11/21/2013</a:t>
            </a:fld>
            <a:endParaRPr lang="en-US" dirty="0"/>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A6B13703-7C30-4444-AAC7-74A40E6F83E9}"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Soweto Youth Uprising</a:t>
            </a:r>
            <a:endParaRPr lang="en-US" dirty="0"/>
          </a:p>
        </p:txBody>
      </p:sp>
      <p:sp>
        <p:nvSpPr>
          <p:cNvPr id="3" name="Subtitle 2"/>
          <p:cNvSpPr>
            <a:spLocks noGrp="1"/>
          </p:cNvSpPr>
          <p:nvPr>
            <p:ph type="subTitle" idx="1"/>
          </p:nvPr>
        </p:nvSpPr>
        <p:spPr/>
        <p:txBody>
          <a:bodyPr>
            <a:normAutofit/>
          </a:bodyPr>
          <a:lstStyle/>
          <a:p>
            <a:pPr algn="r"/>
            <a:r>
              <a:rPr lang="en-US" dirty="0" smtClean="0"/>
              <a:t>Chinedu Izuchukwu</a:t>
            </a:r>
            <a:br>
              <a:rPr lang="en-US" dirty="0" smtClean="0"/>
            </a:br>
            <a:r>
              <a:rPr lang="en-US" dirty="0" smtClean="0"/>
              <a:t>De’arius Mapp</a:t>
            </a:r>
          </a:p>
        </p:txBody>
      </p:sp>
    </p:spTree>
    <p:extLst>
      <p:ext uri="{BB962C8B-B14F-4D97-AF65-F5344CB8AC3E}">
        <p14:creationId xmlns:p14="http://schemas.microsoft.com/office/powerpoint/2010/main" val="1650236398"/>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762000"/>
            <a:ext cx="7024744" cy="838200"/>
          </a:xfrm>
        </p:spPr>
        <p:txBody>
          <a:bodyPr>
            <a:normAutofit fontScale="90000"/>
          </a:bodyPr>
          <a:lstStyle/>
          <a:p>
            <a:r>
              <a:rPr lang="en-US" dirty="0" smtClean="0"/>
              <a:t>The Protest</a:t>
            </a:r>
            <a:br>
              <a:rPr lang="en-US" dirty="0" smtClean="0"/>
            </a:br>
            <a:endParaRPr lang="en-US" dirty="0"/>
          </a:p>
        </p:txBody>
      </p:sp>
      <p:sp>
        <p:nvSpPr>
          <p:cNvPr id="3" name="Content Placeholder 2"/>
          <p:cNvSpPr>
            <a:spLocks noGrp="1"/>
          </p:cNvSpPr>
          <p:nvPr>
            <p:ph idx="1"/>
          </p:nvPr>
        </p:nvSpPr>
        <p:spPr>
          <a:xfrm>
            <a:off x="990600" y="1143000"/>
            <a:ext cx="6777317" cy="5257800"/>
          </a:xfrm>
        </p:spPr>
        <p:txBody>
          <a:bodyPr>
            <a:noAutofit/>
          </a:bodyPr>
          <a:lstStyle/>
          <a:p>
            <a:r>
              <a:rPr lang="en-US" sz="1800" dirty="0">
                <a:solidFill>
                  <a:schemeClr val="bg2">
                    <a:lumMod val="50000"/>
                  </a:schemeClr>
                </a:solidFill>
              </a:rPr>
              <a:t>The Soweto Uprising, also known as 16 June, </a:t>
            </a:r>
            <a:r>
              <a:rPr lang="en-US" sz="1800" dirty="0" smtClean="0">
                <a:solidFill>
                  <a:schemeClr val="bg2">
                    <a:lumMod val="50000"/>
                  </a:schemeClr>
                </a:solidFill>
              </a:rPr>
              <a:t>was </a:t>
            </a:r>
            <a:r>
              <a:rPr lang="en-US" sz="1800" dirty="0">
                <a:solidFill>
                  <a:schemeClr val="bg2">
                    <a:lumMod val="50000"/>
                  </a:schemeClr>
                </a:solidFill>
              </a:rPr>
              <a:t>a series of protests led by high school students in South Africa that began </a:t>
            </a:r>
            <a:r>
              <a:rPr lang="en-US" sz="1800" dirty="0" smtClean="0">
                <a:solidFill>
                  <a:schemeClr val="bg2">
                    <a:lumMod val="50000"/>
                  </a:schemeClr>
                </a:solidFill>
              </a:rPr>
              <a:t>on </a:t>
            </a:r>
            <a:r>
              <a:rPr lang="en-US" sz="1800" dirty="0">
                <a:solidFill>
                  <a:schemeClr val="bg2">
                    <a:lumMod val="50000"/>
                  </a:schemeClr>
                </a:solidFill>
              </a:rPr>
              <a:t>the morning of 16 June </a:t>
            </a:r>
            <a:r>
              <a:rPr lang="en-US" sz="1800" dirty="0" smtClean="0">
                <a:solidFill>
                  <a:schemeClr val="bg2">
                    <a:lumMod val="50000"/>
                  </a:schemeClr>
                </a:solidFill>
              </a:rPr>
              <a:t>1976.</a:t>
            </a:r>
          </a:p>
          <a:p>
            <a:r>
              <a:rPr lang="en-US" sz="1800" dirty="0">
                <a:solidFill>
                  <a:schemeClr val="bg2">
                    <a:lumMod val="50000"/>
                  </a:schemeClr>
                </a:solidFill>
              </a:rPr>
              <a:t>On the morning of 16 June 1976, between 10,000 and 20,000[14] black students walked from their schools to Orlando Stadium for a rally to protest against having to learn through Afrikaans in </a:t>
            </a:r>
            <a:r>
              <a:rPr lang="en-US" sz="1800" dirty="0" smtClean="0">
                <a:solidFill>
                  <a:schemeClr val="bg2">
                    <a:lumMod val="50000"/>
                  </a:schemeClr>
                </a:solidFill>
              </a:rPr>
              <a:t>school. The government found out about the event that was going to take place and ordered a blockade so the students had find another route.</a:t>
            </a:r>
          </a:p>
          <a:p>
            <a:r>
              <a:rPr lang="en-US" sz="1800" dirty="0" smtClean="0">
                <a:solidFill>
                  <a:schemeClr val="bg2">
                    <a:lumMod val="50000"/>
                  </a:schemeClr>
                </a:solidFill>
              </a:rPr>
              <a:t>The crowds began to sing songs as they were walking, as shots were fired in the air many students began to run and panic and the south African police released police dogs upon them. Many students were shot and killed. </a:t>
            </a:r>
          </a:p>
          <a:p>
            <a:r>
              <a:rPr lang="en-US" sz="1800" dirty="0">
                <a:solidFill>
                  <a:schemeClr val="bg2">
                    <a:lumMod val="50000"/>
                  </a:schemeClr>
                </a:solidFill>
              </a:rPr>
              <a:t>The </a:t>
            </a:r>
            <a:r>
              <a:rPr lang="en-US" sz="1800" dirty="0" smtClean="0">
                <a:solidFill>
                  <a:schemeClr val="bg2">
                    <a:lumMod val="50000"/>
                  </a:schemeClr>
                </a:solidFill>
              </a:rPr>
              <a:t>events of the riot outraged many other students from different cities in south Africa. Riots formed in different cities and estimated 175-700 students died from August- September.</a:t>
            </a:r>
            <a:endParaRPr lang="en-US" sz="1800" dirty="0">
              <a:solidFill>
                <a:schemeClr val="bg2">
                  <a:lumMod val="50000"/>
                </a:schemeClr>
              </a:solidFill>
            </a:endParaRPr>
          </a:p>
        </p:txBody>
      </p:sp>
    </p:spTree>
    <p:extLst>
      <p:ext uri="{BB962C8B-B14F-4D97-AF65-F5344CB8AC3E}">
        <p14:creationId xmlns:p14="http://schemas.microsoft.com/office/powerpoint/2010/main" val="668736043"/>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Perceived Injustice</a:t>
            </a:r>
            <a:endParaRPr lang="en-US" dirty="0"/>
          </a:p>
        </p:txBody>
      </p:sp>
      <p:sp>
        <p:nvSpPr>
          <p:cNvPr id="3" name="Content Placeholder 2"/>
          <p:cNvSpPr>
            <a:spLocks noGrp="1"/>
          </p:cNvSpPr>
          <p:nvPr>
            <p:ph idx="1"/>
          </p:nvPr>
        </p:nvSpPr>
        <p:spPr/>
        <p:txBody>
          <a:bodyPr/>
          <a:lstStyle/>
          <a:p>
            <a:r>
              <a:rPr lang="en-US" dirty="0">
                <a:solidFill>
                  <a:schemeClr val="bg2">
                    <a:lumMod val="50000"/>
                  </a:schemeClr>
                </a:solidFill>
              </a:rPr>
              <a:t>Students from numerous </a:t>
            </a:r>
            <a:r>
              <a:rPr lang="en-US" dirty="0" smtClean="0">
                <a:solidFill>
                  <a:schemeClr val="bg2">
                    <a:lumMod val="50000"/>
                  </a:schemeClr>
                </a:solidFill>
              </a:rPr>
              <a:t>Soweto </a:t>
            </a:r>
            <a:r>
              <a:rPr lang="en-US" dirty="0">
                <a:solidFill>
                  <a:schemeClr val="bg2">
                    <a:lumMod val="50000"/>
                  </a:schemeClr>
                </a:solidFill>
              </a:rPr>
              <a:t>schools began to protest in the streets of Soweto in response to the introduction of Afrikaans as the medium of instruction in local </a:t>
            </a:r>
            <a:r>
              <a:rPr lang="en-US" dirty="0" smtClean="0">
                <a:solidFill>
                  <a:schemeClr val="bg2">
                    <a:lumMod val="50000"/>
                  </a:schemeClr>
                </a:solidFill>
              </a:rPr>
              <a:t>schools, by the south African government. This angered the students and parents, because many </a:t>
            </a:r>
            <a:r>
              <a:rPr lang="en-US" dirty="0">
                <a:solidFill>
                  <a:schemeClr val="bg2">
                    <a:lumMod val="50000"/>
                  </a:schemeClr>
                </a:solidFill>
              </a:rPr>
              <a:t>S</a:t>
            </a:r>
            <a:r>
              <a:rPr lang="en-US" dirty="0" smtClean="0">
                <a:solidFill>
                  <a:schemeClr val="bg2">
                    <a:lumMod val="50000"/>
                  </a:schemeClr>
                </a:solidFill>
              </a:rPr>
              <a:t>owetan children was already used to English as their main language in schools.</a:t>
            </a:r>
            <a:endParaRPr lang="en-US" dirty="0">
              <a:solidFill>
                <a:schemeClr val="bg2">
                  <a:lumMod val="50000"/>
                </a:schemeClr>
              </a:solidFill>
            </a:endParaRPr>
          </a:p>
        </p:txBody>
      </p:sp>
    </p:spTree>
    <p:extLst>
      <p:ext uri="{BB962C8B-B14F-4D97-AF65-F5344CB8AC3E}">
        <p14:creationId xmlns:p14="http://schemas.microsoft.com/office/powerpoint/2010/main" val="976340103"/>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838200"/>
            <a:ext cx="7024744" cy="762000"/>
          </a:xfrm>
        </p:spPr>
        <p:txBody>
          <a:bodyPr/>
          <a:lstStyle/>
          <a:p>
            <a:r>
              <a:rPr lang="en-US" dirty="0" smtClean="0"/>
              <a:t>Actions in the Event</a:t>
            </a:r>
            <a:endParaRPr lang="en-US" dirty="0"/>
          </a:p>
        </p:txBody>
      </p:sp>
      <p:sp>
        <p:nvSpPr>
          <p:cNvPr id="3" name="Content Placeholder 2"/>
          <p:cNvSpPr>
            <a:spLocks noGrp="1"/>
          </p:cNvSpPr>
          <p:nvPr>
            <p:ph idx="1"/>
          </p:nvPr>
        </p:nvSpPr>
        <p:spPr>
          <a:xfrm>
            <a:off x="1043492" y="1981200"/>
            <a:ext cx="6777317" cy="4343400"/>
          </a:xfrm>
        </p:spPr>
        <p:txBody>
          <a:bodyPr>
            <a:normAutofit/>
          </a:bodyPr>
          <a:lstStyle/>
          <a:p>
            <a:r>
              <a:rPr lang="en-US" sz="2000" dirty="0">
                <a:solidFill>
                  <a:schemeClr val="bg2">
                    <a:lumMod val="50000"/>
                  </a:schemeClr>
                </a:solidFill>
              </a:rPr>
              <a:t>The crowd of between 3,000 and 10,000 students made their way </a:t>
            </a:r>
            <a:r>
              <a:rPr lang="en-US" sz="2000" dirty="0" smtClean="0">
                <a:solidFill>
                  <a:schemeClr val="bg2">
                    <a:lumMod val="50000"/>
                  </a:schemeClr>
                </a:solidFill>
              </a:rPr>
              <a:t>from different schools to Orlando stadium.</a:t>
            </a:r>
          </a:p>
          <a:p>
            <a:r>
              <a:rPr lang="en-US" sz="2000" dirty="0" smtClean="0">
                <a:solidFill>
                  <a:schemeClr val="bg2">
                    <a:lumMod val="50000"/>
                  </a:schemeClr>
                </a:solidFill>
              </a:rPr>
              <a:t>An Officer by </a:t>
            </a:r>
            <a:r>
              <a:rPr lang="en-US" sz="2000" dirty="0">
                <a:solidFill>
                  <a:schemeClr val="bg2">
                    <a:lumMod val="50000"/>
                  </a:schemeClr>
                </a:solidFill>
              </a:rPr>
              <a:t>the name Colonel Kleingeld drew his handgun and fired a shot, causing panic and chaos</a:t>
            </a:r>
            <a:r>
              <a:rPr lang="en-US" sz="2000" dirty="0" smtClean="0">
                <a:solidFill>
                  <a:schemeClr val="bg2">
                    <a:lumMod val="50000"/>
                  </a:schemeClr>
                </a:solidFill>
              </a:rPr>
              <a:t>.</a:t>
            </a:r>
          </a:p>
          <a:p>
            <a:r>
              <a:rPr lang="en-US" sz="2000" dirty="0">
                <a:solidFill>
                  <a:schemeClr val="bg2">
                    <a:lumMod val="50000"/>
                  </a:schemeClr>
                </a:solidFill>
              </a:rPr>
              <a:t>The police </a:t>
            </a:r>
            <a:r>
              <a:rPr lang="en-US" sz="2000" dirty="0" smtClean="0">
                <a:solidFill>
                  <a:schemeClr val="bg2">
                    <a:lumMod val="50000"/>
                  </a:schemeClr>
                </a:solidFill>
              </a:rPr>
              <a:t>released their </a:t>
            </a:r>
            <a:r>
              <a:rPr lang="en-US" sz="2000" dirty="0">
                <a:solidFill>
                  <a:schemeClr val="bg2">
                    <a:lumMod val="50000"/>
                  </a:schemeClr>
                </a:solidFill>
              </a:rPr>
              <a:t>dogs on the children, who responded by stoning the dogs to death. The police then began to shoot directly at the children</a:t>
            </a:r>
            <a:r>
              <a:rPr lang="en-US" sz="2000" dirty="0" smtClean="0">
                <a:solidFill>
                  <a:schemeClr val="bg2">
                    <a:lumMod val="50000"/>
                  </a:schemeClr>
                </a:solidFill>
              </a:rPr>
              <a:t>.</a:t>
            </a:r>
          </a:p>
          <a:p>
            <a:r>
              <a:rPr lang="en-US" sz="2000" dirty="0">
                <a:solidFill>
                  <a:schemeClr val="bg2">
                    <a:lumMod val="50000"/>
                  </a:schemeClr>
                </a:solidFill>
              </a:rPr>
              <a:t>One of the first students to be shot dead was 13-year-old Hector </a:t>
            </a:r>
            <a:r>
              <a:rPr lang="en-US" sz="2000" dirty="0" smtClean="0">
                <a:solidFill>
                  <a:schemeClr val="bg2">
                    <a:lumMod val="50000"/>
                  </a:schemeClr>
                </a:solidFill>
              </a:rPr>
              <a:t>Pieterson.</a:t>
            </a:r>
            <a:endParaRPr lang="en-US" sz="2000" dirty="0">
              <a:solidFill>
                <a:schemeClr val="bg2">
                  <a:lumMod val="50000"/>
                </a:schemeClr>
              </a:solidFill>
            </a:endParaRPr>
          </a:p>
        </p:txBody>
      </p:sp>
    </p:spTree>
    <p:extLst>
      <p:ext uri="{BB962C8B-B14F-4D97-AF65-F5344CB8AC3E}">
        <p14:creationId xmlns:p14="http://schemas.microsoft.com/office/powerpoint/2010/main" val="3124755728"/>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Success</a:t>
            </a:r>
            <a:endParaRPr lang="en-US" dirty="0"/>
          </a:p>
        </p:txBody>
      </p:sp>
      <p:sp>
        <p:nvSpPr>
          <p:cNvPr id="3" name="Content Placeholder 2"/>
          <p:cNvSpPr>
            <a:spLocks noGrp="1"/>
          </p:cNvSpPr>
          <p:nvPr>
            <p:ph idx="1"/>
          </p:nvPr>
        </p:nvSpPr>
        <p:spPr>
          <a:xfrm>
            <a:off x="1043492" y="2323652"/>
            <a:ext cx="6777317" cy="4000948"/>
          </a:xfrm>
        </p:spPr>
        <p:txBody>
          <a:bodyPr>
            <a:normAutofit/>
          </a:bodyPr>
          <a:lstStyle/>
          <a:p>
            <a:r>
              <a:rPr lang="en-US" dirty="0">
                <a:solidFill>
                  <a:schemeClr val="bg2">
                    <a:lumMod val="50000"/>
                  </a:schemeClr>
                </a:solidFill>
              </a:rPr>
              <a:t>It announced the determination of the youth to end one of the most barbaric examples of modern capitalist slavery</a:t>
            </a:r>
            <a:r>
              <a:rPr lang="en-US" dirty="0" smtClean="0">
                <a:solidFill>
                  <a:schemeClr val="bg2">
                    <a:lumMod val="50000"/>
                  </a:schemeClr>
                </a:solidFill>
              </a:rPr>
              <a:t>.</a:t>
            </a:r>
          </a:p>
          <a:p>
            <a:r>
              <a:rPr lang="en-US" dirty="0" smtClean="0">
                <a:solidFill>
                  <a:schemeClr val="bg2">
                    <a:lumMod val="50000"/>
                  </a:schemeClr>
                </a:solidFill>
              </a:rPr>
              <a:t>It brought together different race and people to set aside their differences and focus on the education of their children. </a:t>
            </a:r>
          </a:p>
          <a:p>
            <a:r>
              <a:rPr lang="en-US" dirty="0" smtClean="0">
                <a:solidFill>
                  <a:schemeClr val="bg2">
                    <a:lumMod val="50000"/>
                  </a:schemeClr>
                </a:solidFill>
              </a:rPr>
              <a:t>It showed the value of education to south African students</a:t>
            </a:r>
          </a:p>
          <a:p>
            <a:r>
              <a:rPr lang="en-US" dirty="0" smtClean="0">
                <a:solidFill>
                  <a:srgbClr val="0070C0"/>
                </a:solidFill>
              </a:rPr>
              <a:t>http</a:t>
            </a:r>
            <a:r>
              <a:rPr lang="en-US" dirty="0">
                <a:solidFill>
                  <a:srgbClr val="0070C0"/>
                </a:solidFill>
              </a:rPr>
              <a:t>://www.youtube.com/watch?v=kaT_LZkg29E</a:t>
            </a:r>
            <a:endParaRPr lang="en-US" dirty="0" smtClean="0">
              <a:solidFill>
                <a:srgbClr val="0070C0"/>
              </a:solidFill>
            </a:endParaRPr>
          </a:p>
          <a:p>
            <a:endParaRPr lang="en-US" dirty="0"/>
          </a:p>
        </p:txBody>
      </p:sp>
    </p:spTree>
    <p:extLst>
      <p:ext uri="{BB962C8B-B14F-4D97-AF65-F5344CB8AC3E}">
        <p14:creationId xmlns:p14="http://schemas.microsoft.com/office/powerpoint/2010/main" val="1325745052"/>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r>
              <a:rPr lang="en-US" dirty="0" smtClean="0"/>
              <a:t>Compare and Contrast</a:t>
            </a:r>
            <a:endParaRPr lang="en-US" dirty="0"/>
          </a:p>
        </p:txBody>
      </p:sp>
      <p:sp>
        <p:nvSpPr>
          <p:cNvPr id="11" name="Content Placeholder 10"/>
          <p:cNvSpPr>
            <a:spLocks noGrp="1"/>
          </p:cNvSpPr>
          <p:nvPr>
            <p:ph sz="quarter" idx="13"/>
          </p:nvPr>
        </p:nvSpPr>
        <p:spPr>
          <a:xfrm>
            <a:off x="1042416" y="2313432"/>
            <a:ext cx="2767584" cy="3493008"/>
          </a:xfrm>
        </p:spPr>
        <p:txBody>
          <a:bodyPr>
            <a:normAutofit/>
          </a:bodyPr>
          <a:lstStyle/>
          <a:p>
            <a:pPr marL="68580" indent="0" algn="ctr">
              <a:buNone/>
            </a:pPr>
            <a:r>
              <a:rPr lang="en-US" dirty="0" smtClean="0"/>
              <a:t> Civil Disobedience</a:t>
            </a:r>
          </a:p>
          <a:p>
            <a:r>
              <a:rPr lang="en-US" sz="2000" dirty="0">
                <a:solidFill>
                  <a:schemeClr val="bg2">
                    <a:lumMod val="50000"/>
                  </a:schemeClr>
                </a:solidFill>
              </a:rPr>
              <a:t>the refusal to comply with certain laws or to pay taxes and fines, as a peaceful form of political protest.</a:t>
            </a:r>
          </a:p>
          <a:p>
            <a:endParaRPr lang="en-US" dirty="0"/>
          </a:p>
        </p:txBody>
      </p:sp>
      <p:sp>
        <p:nvSpPr>
          <p:cNvPr id="12" name="Content Placeholder 11"/>
          <p:cNvSpPr>
            <a:spLocks noGrp="1"/>
          </p:cNvSpPr>
          <p:nvPr>
            <p:ph sz="quarter" idx="14"/>
          </p:nvPr>
        </p:nvSpPr>
        <p:spPr/>
        <p:txBody>
          <a:bodyPr/>
          <a:lstStyle/>
          <a:p>
            <a:pPr marL="68580" indent="0" algn="ctr">
              <a:buNone/>
            </a:pPr>
            <a:r>
              <a:rPr lang="en-US" dirty="0" smtClean="0"/>
              <a:t>Soweto Civil Disobedience</a:t>
            </a:r>
          </a:p>
          <a:p>
            <a:r>
              <a:rPr lang="en-US" sz="2000" dirty="0" smtClean="0">
                <a:solidFill>
                  <a:schemeClr val="bg2">
                    <a:lumMod val="50000"/>
                  </a:schemeClr>
                </a:solidFill>
              </a:rPr>
              <a:t>Sowetan were comfortable with speaking English in the schools and the government tried to force them to learn Afrikaans</a:t>
            </a:r>
          </a:p>
          <a:p>
            <a:endParaRPr lang="en-US" dirty="0" smtClean="0"/>
          </a:p>
        </p:txBody>
      </p:sp>
    </p:spTree>
    <p:extLst>
      <p:ext uri="{BB962C8B-B14F-4D97-AF65-F5344CB8AC3E}">
        <p14:creationId xmlns:p14="http://schemas.microsoft.com/office/powerpoint/2010/main" val="913482851"/>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72536"/>
          </a:xfrm>
        </p:spPr>
        <p:txBody>
          <a:bodyPr>
            <a:normAutofit fontScale="90000"/>
          </a:bodyPr>
          <a:lstStyle/>
          <a:p>
            <a:r>
              <a:rPr lang="en-US" dirty="0" smtClean="0"/>
              <a:t>Civil disobedience “yes or no</a:t>
            </a:r>
            <a:endParaRPr lang="en-US" dirty="0"/>
          </a:p>
        </p:txBody>
      </p:sp>
      <p:sp>
        <p:nvSpPr>
          <p:cNvPr id="3" name="Content Placeholder 2"/>
          <p:cNvSpPr>
            <a:spLocks noGrp="1"/>
          </p:cNvSpPr>
          <p:nvPr>
            <p:ph idx="1"/>
          </p:nvPr>
        </p:nvSpPr>
        <p:spPr/>
        <p:txBody>
          <a:bodyPr/>
          <a:lstStyle/>
          <a:p>
            <a:r>
              <a:rPr lang="en-US" dirty="0" smtClean="0">
                <a:solidFill>
                  <a:schemeClr val="bg2">
                    <a:lumMod val="50000"/>
                  </a:schemeClr>
                </a:solidFill>
              </a:rPr>
              <a:t>Yes I believe the Soweto uprising was an act of civil disobedience because the felt like the government wasn't right for forcing all black schools to using  Afrikaans(language) for all 5 major subjects except: science and other practical </a:t>
            </a:r>
            <a:r>
              <a:rPr lang="en-US" dirty="0">
                <a:solidFill>
                  <a:schemeClr val="bg2">
                    <a:lumMod val="50000"/>
                  </a:schemeClr>
                </a:solidFill>
              </a:rPr>
              <a:t>subjects like </a:t>
            </a:r>
            <a:r>
              <a:rPr lang="en-US" dirty="0" smtClean="0">
                <a:solidFill>
                  <a:schemeClr val="bg2">
                    <a:lumMod val="50000"/>
                  </a:schemeClr>
                </a:solidFill>
              </a:rPr>
              <a:t>(home craft, </a:t>
            </a:r>
            <a:r>
              <a:rPr lang="en-US" dirty="0">
                <a:solidFill>
                  <a:schemeClr val="bg2">
                    <a:lumMod val="50000"/>
                  </a:schemeClr>
                </a:solidFill>
              </a:rPr>
              <a:t>needlework, woodwork, metalwork, art, agricultural </a:t>
            </a:r>
            <a:r>
              <a:rPr lang="en-US" dirty="0" smtClean="0">
                <a:solidFill>
                  <a:schemeClr val="bg2">
                    <a:lumMod val="50000"/>
                  </a:schemeClr>
                </a:solidFill>
              </a:rPr>
              <a:t>science and etc.).</a:t>
            </a:r>
            <a:endParaRPr lang="en-US" dirty="0">
              <a:solidFill>
                <a:schemeClr val="bg2">
                  <a:lumMod val="50000"/>
                </a:schemeClr>
              </a:solidFill>
            </a:endParaRPr>
          </a:p>
        </p:txBody>
      </p:sp>
    </p:spTree>
    <p:extLst>
      <p:ext uri="{BB962C8B-B14F-4D97-AF65-F5344CB8AC3E}">
        <p14:creationId xmlns:p14="http://schemas.microsoft.com/office/powerpoint/2010/main" val="558026414"/>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Pictures</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2085" y="2286000"/>
            <a:ext cx="1933575" cy="2085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7624" y="3962400"/>
            <a:ext cx="2444461" cy="1933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22085" y="4119562"/>
            <a:ext cx="3001304" cy="177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4551" y="2397394"/>
            <a:ext cx="2437534" cy="1722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69514" y="2286000"/>
            <a:ext cx="2379085" cy="22145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17748440"/>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159</TotalTime>
  <Words>491</Words>
  <Application>Microsoft Office PowerPoint</Application>
  <PresentationFormat>On-screen Show (4:3)</PresentationFormat>
  <Paragraphs>27</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Austin</vt:lpstr>
      <vt:lpstr>The Soweto Youth Uprising</vt:lpstr>
      <vt:lpstr>The Protest </vt:lpstr>
      <vt:lpstr>Perceived Injustice</vt:lpstr>
      <vt:lpstr>Actions in the Event</vt:lpstr>
      <vt:lpstr>Success</vt:lpstr>
      <vt:lpstr>Compare and Contrast</vt:lpstr>
      <vt:lpstr>Civil disobedience “yes or no</vt:lpstr>
      <vt:lpstr>Pictures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Soweto Youth Uprising</dc:title>
  <dc:creator>Samsung-Pc</dc:creator>
  <cp:lastModifiedBy>Windows User</cp:lastModifiedBy>
  <cp:revision>15</cp:revision>
  <dcterms:created xsi:type="dcterms:W3CDTF">2013-11-15T02:22:25Z</dcterms:created>
  <dcterms:modified xsi:type="dcterms:W3CDTF">2013-11-21T15:12:21Z</dcterms:modified>
</cp:coreProperties>
</file>